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96" r:id="rId1"/>
  </p:sldMasterIdLst>
  <p:notesMasterIdLst>
    <p:notesMasterId r:id="rId8"/>
  </p:notesMasterIdLst>
  <p:handoutMasterIdLst>
    <p:handoutMasterId r:id="rId9"/>
  </p:handoutMasterIdLst>
  <p:sldIdLst>
    <p:sldId id="256" r:id="rId2"/>
    <p:sldId id="266" r:id="rId3"/>
    <p:sldId id="272" r:id="rId4"/>
    <p:sldId id="269" r:id="rId5"/>
    <p:sldId id="270" r:id="rId6"/>
    <p:sldId id="273" r:id="rId7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8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3300"/>
    <a:srgbClr val="CC3399"/>
    <a:srgbClr val="E6E6E6"/>
    <a:srgbClr val="E0E0E0"/>
    <a:srgbClr val="DDDDDD"/>
    <a:srgbClr val="D9D9D9"/>
    <a:srgbClr val="00528A"/>
    <a:srgbClr val="0585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27" autoAdjust="0"/>
    <p:restoredTop sz="91532" autoAdjust="0"/>
  </p:normalViewPr>
  <p:slideViewPr>
    <p:cSldViewPr snapToGrid="0" snapToObjects="1" showGuides="1">
      <p:cViewPr varScale="1">
        <p:scale>
          <a:sx n="97" d="100"/>
          <a:sy n="97" d="100"/>
        </p:scale>
        <p:origin x="150" y="318"/>
      </p:cViewPr>
      <p:guideLst>
        <p:guide orient="horz" pos="2160"/>
        <p:guide pos="1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EF30C1-8146-914C-9F41-3D328D206EF3}" type="datetimeFigureOut">
              <a:rPr lang="en-US" smtClean="0"/>
              <a:t>8/17/2018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B3300-1B5E-B648-B4C5-16A7DCDA2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930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A6408C-BE6B-4B4E-BE38-5741D8B9C27B}" type="datetimeFigureOut">
              <a:rPr lang="en-US" smtClean="0"/>
              <a:t>8/17/2018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2B28E-CA0B-364C-BDC1-6279DD2B8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966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01 - Ro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 userDrawn="1"/>
        </p:nvGrpSpPr>
        <p:grpSpPr>
          <a:xfrm>
            <a:off x="5182734" y="-347850"/>
            <a:ext cx="8323591" cy="1749495"/>
            <a:chOff x="4572000" y="152400"/>
            <a:chExt cx="6400800" cy="1793804"/>
          </a:xfrm>
          <a:solidFill>
            <a:schemeClr val="bg2">
              <a:alpha val="5000"/>
            </a:schemeClr>
          </a:solidFill>
        </p:grpSpPr>
        <p:sp>
          <p:nvSpPr>
            <p:cNvPr id="32" name="Parallelogram 31"/>
            <p:cNvSpPr/>
            <p:nvPr userDrawn="1"/>
          </p:nvSpPr>
          <p:spPr>
            <a:xfrm>
              <a:off x="6400800" y="152400"/>
              <a:ext cx="30480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3" name="Parallelogram 32"/>
            <p:cNvSpPr/>
            <p:nvPr userDrawn="1"/>
          </p:nvSpPr>
          <p:spPr>
            <a:xfrm>
              <a:off x="7086600" y="4159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4" name="Parallelogram 33"/>
            <p:cNvSpPr/>
            <p:nvPr userDrawn="1"/>
          </p:nvSpPr>
          <p:spPr>
            <a:xfrm>
              <a:off x="5486400" y="762000"/>
              <a:ext cx="3962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5" name="Parallelogram 34"/>
            <p:cNvSpPr/>
            <p:nvPr userDrawn="1"/>
          </p:nvSpPr>
          <p:spPr>
            <a:xfrm>
              <a:off x="4572000" y="949396"/>
              <a:ext cx="48006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6" name="Parallelogram 35"/>
            <p:cNvSpPr/>
            <p:nvPr userDrawn="1"/>
          </p:nvSpPr>
          <p:spPr>
            <a:xfrm>
              <a:off x="6705600" y="12954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5562600" y="1524000"/>
              <a:ext cx="42672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8" name="Parallelogram 37"/>
            <p:cNvSpPr/>
            <p:nvPr userDrawn="1"/>
          </p:nvSpPr>
          <p:spPr>
            <a:xfrm>
              <a:off x="7086600" y="10255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9" name="Parallelogram 38"/>
            <p:cNvSpPr/>
            <p:nvPr userDrawn="1"/>
          </p:nvSpPr>
          <p:spPr>
            <a:xfrm>
              <a:off x="8153400" y="2286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screen">
            <a:grayscl/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423526"/>
            <a:ext cx="12192001" cy="43197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448" y="4235116"/>
            <a:ext cx="11288565" cy="1508205"/>
          </a:xfrm>
          <a:effectLst/>
        </p:spPr>
        <p:txBody>
          <a:bodyPr anchor="t" anchorCtr="0">
            <a:normAutofit/>
          </a:bodyPr>
          <a:lstStyle>
            <a:lvl1pPr algn="ctr">
              <a:defRPr sz="4400" b="1">
                <a:solidFill>
                  <a:srgbClr val="00528A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 flipH="1" flipV="1">
            <a:off x="1995023" y="4097840"/>
            <a:ext cx="8193156" cy="6016"/>
          </a:xfrm>
          <a:prstGeom prst="line">
            <a:avLst/>
          </a:prstGeom>
          <a:ln w="38100">
            <a:gradFill>
              <a:gsLst>
                <a:gs pos="50000">
                  <a:srgbClr val="D1D3D4"/>
                </a:gs>
                <a:gs pos="100000">
                  <a:srgbClr val="D1D3D4">
                    <a:alpha val="0"/>
                  </a:srgbClr>
                </a:gs>
                <a:gs pos="0">
                  <a:srgbClr val="D1D3D4">
                    <a:alpha val="0"/>
                  </a:srgb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rallelogram 17"/>
          <p:cNvSpPr/>
          <p:nvPr userDrawn="1"/>
        </p:nvSpPr>
        <p:spPr>
          <a:xfrm>
            <a:off x="8607040" y="365141"/>
            <a:ext cx="3364165" cy="736297"/>
          </a:xfrm>
          <a:prstGeom prst="parallelogram">
            <a:avLst>
              <a:gd name="adj" fmla="val 44608"/>
            </a:avLst>
          </a:prstGeom>
          <a:gradFill flip="none" rotWithShape="1">
            <a:gsLst>
              <a:gs pos="100000">
                <a:srgbClr val="0585C8"/>
              </a:gs>
              <a:gs pos="0">
                <a:srgbClr val="00528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   </a:t>
            </a:r>
          </a:p>
        </p:txBody>
      </p:sp>
      <p:pic>
        <p:nvPicPr>
          <p:cNvPr id="19" name="Picture 18" descr="CA-RGB-Stacked_2C-DkBg.png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3472" y="357130"/>
            <a:ext cx="2438400" cy="7339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B75D4E3-9126-444F-962F-F7E8D6DC968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220714" y="1611554"/>
            <a:ext cx="5756032" cy="24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134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 -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314281" y="1345685"/>
            <a:ext cx="5726540" cy="482951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6158549" y="1345685"/>
            <a:ext cx="5726540" cy="482951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438400" y="6396861"/>
            <a:ext cx="810340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  <p:pic>
        <p:nvPicPr>
          <p:cNvPr id="6" name="Picture 5" descr="CA-RGB-Inline_2C-LtBg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754" y="6542358"/>
            <a:ext cx="1608887" cy="22493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24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02 -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" y="0"/>
            <a:ext cx="2290849" cy="685800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Franklin Gothic Book" pitchFamily="34" charset="0"/>
            </a:endParaRP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-4008410" y="5791485"/>
            <a:ext cx="6769807" cy="1565204"/>
            <a:chOff x="4572000" y="152400"/>
            <a:chExt cx="6400800" cy="1793804"/>
          </a:xfrm>
          <a:solidFill>
            <a:schemeClr val="bg1">
              <a:alpha val="5000"/>
            </a:schemeClr>
          </a:solidFill>
        </p:grpSpPr>
        <p:sp>
          <p:nvSpPr>
            <p:cNvPr id="18" name="Parallelogram 17"/>
            <p:cNvSpPr/>
            <p:nvPr userDrawn="1"/>
          </p:nvSpPr>
          <p:spPr>
            <a:xfrm>
              <a:off x="6400800" y="152400"/>
              <a:ext cx="30480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9" name="Parallelogram 18"/>
            <p:cNvSpPr/>
            <p:nvPr userDrawn="1"/>
          </p:nvSpPr>
          <p:spPr>
            <a:xfrm>
              <a:off x="7086600" y="4159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0" name="Parallelogram 19"/>
            <p:cNvSpPr/>
            <p:nvPr userDrawn="1"/>
          </p:nvSpPr>
          <p:spPr>
            <a:xfrm>
              <a:off x="5486400" y="762000"/>
              <a:ext cx="3962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1" name="Parallelogram 20"/>
            <p:cNvSpPr/>
            <p:nvPr userDrawn="1"/>
          </p:nvSpPr>
          <p:spPr>
            <a:xfrm>
              <a:off x="4572000" y="949396"/>
              <a:ext cx="48006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2" name="Parallelogram 21"/>
            <p:cNvSpPr/>
            <p:nvPr userDrawn="1"/>
          </p:nvSpPr>
          <p:spPr>
            <a:xfrm>
              <a:off x="6705600" y="12954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3" name="Parallelogram 22"/>
            <p:cNvSpPr/>
            <p:nvPr userDrawn="1"/>
          </p:nvSpPr>
          <p:spPr>
            <a:xfrm>
              <a:off x="5562600" y="1524000"/>
              <a:ext cx="42672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4" name="Parallelogram 23"/>
            <p:cNvSpPr/>
            <p:nvPr userDrawn="1"/>
          </p:nvSpPr>
          <p:spPr>
            <a:xfrm>
              <a:off x="7086600" y="10255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5" name="Parallelogram 24"/>
            <p:cNvSpPr/>
            <p:nvPr userDrawn="1"/>
          </p:nvSpPr>
          <p:spPr>
            <a:xfrm>
              <a:off x="8153400" y="2286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16" name="Parallelogram 15"/>
          <p:cNvSpPr/>
          <p:nvPr userDrawn="1"/>
        </p:nvSpPr>
        <p:spPr>
          <a:xfrm rot="10800000">
            <a:off x="-286865" y="6438199"/>
            <a:ext cx="2347077" cy="343488"/>
          </a:xfrm>
          <a:prstGeom prst="parallelogram">
            <a:avLst>
              <a:gd name="adj" fmla="val 4460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7859" y="1368429"/>
            <a:ext cx="9420320" cy="49244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00528A"/>
              </a:buClr>
              <a:defRPr sz="2400"/>
            </a:lvl1pPr>
            <a:lvl2pPr>
              <a:buClr>
                <a:srgbClr val="00528A"/>
              </a:buClr>
              <a:defRPr sz="18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47858" y="246066"/>
            <a:ext cx="9420321" cy="892241"/>
          </a:xfrm>
        </p:spPr>
        <p:txBody>
          <a:bodyPr/>
          <a:lstStyle>
            <a:lvl1pPr>
              <a:defRPr>
                <a:solidFill>
                  <a:srgbClr val="0585C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447859" y="6394452"/>
            <a:ext cx="810160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10956026" y="6123370"/>
            <a:ext cx="1811708" cy="912956"/>
            <a:chOff x="8217017" y="6123369"/>
            <a:chExt cx="1358781" cy="912956"/>
          </a:xfrm>
          <a:solidFill>
            <a:schemeClr val="bg2">
              <a:alpha val="5000"/>
            </a:schemeClr>
          </a:solidFill>
        </p:grpSpPr>
        <p:sp>
          <p:nvSpPr>
            <p:cNvPr id="11" name="Parallelogram 10"/>
            <p:cNvSpPr/>
            <p:nvPr userDrawn="1"/>
          </p:nvSpPr>
          <p:spPr>
            <a:xfrm>
              <a:off x="8217017" y="6415150"/>
              <a:ext cx="1257183" cy="368399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Parallelogram 11"/>
            <p:cNvSpPr/>
            <p:nvPr userDrawn="1"/>
          </p:nvSpPr>
          <p:spPr>
            <a:xfrm>
              <a:off x="8754393" y="6123369"/>
              <a:ext cx="719807" cy="368399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Parallelogram 12"/>
            <p:cNvSpPr/>
            <p:nvPr userDrawn="1"/>
          </p:nvSpPr>
          <p:spPr>
            <a:xfrm>
              <a:off x="8855991" y="6667926"/>
              <a:ext cx="719807" cy="368399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755" y="6495966"/>
            <a:ext cx="1608883" cy="22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05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035" y="147126"/>
            <a:ext cx="9897411" cy="707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-173156" y="6115015"/>
            <a:ext cx="2613368" cy="811361"/>
            <a:chOff x="-414867" y="6186264"/>
            <a:chExt cx="1960026" cy="811361"/>
          </a:xfrm>
        </p:grpSpPr>
        <p:grpSp>
          <p:nvGrpSpPr>
            <p:cNvPr id="10" name="Group 9"/>
            <p:cNvGrpSpPr/>
            <p:nvPr userDrawn="1"/>
          </p:nvGrpSpPr>
          <p:grpSpPr>
            <a:xfrm>
              <a:off x="-414867" y="6186264"/>
              <a:ext cx="1822127" cy="811361"/>
              <a:chOff x="-414867" y="6186262"/>
              <a:chExt cx="1822127" cy="811361"/>
            </a:xfrm>
            <a:solidFill>
              <a:schemeClr val="bg2">
                <a:alpha val="5000"/>
              </a:schemeClr>
            </a:solidFill>
          </p:grpSpPr>
          <p:sp>
            <p:nvSpPr>
              <p:cNvPr id="13" name="Parallelogram 12"/>
              <p:cNvSpPr/>
              <p:nvPr userDrawn="1"/>
            </p:nvSpPr>
            <p:spPr>
              <a:xfrm>
                <a:off x="-414867" y="6303297"/>
                <a:ext cx="1822127" cy="368399"/>
              </a:xfrm>
              <a:prstGeom prst="parallelogram">
                <a:avLst>
                  <a:gd name="adj" fmla="val 446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4" name="Parallelogram 13"/>
              <p:cNvSpPr/>
              <p:nvPr userDrawn="1"/>
            </p:nvSpPr>
            <p:spPr>
              <a:xfrm>
                <a:off x="-215150" y="6186262"/>
                <a:ext cx="819261" cy="368399"/>
              </a:xfrm>
              <a:prstGeom prst="parallelogram">
                <a:avLst>
                  <a:gd name="adj" fmla="val 446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5" name="Parallelogram 14"/>
              <p:cNvSpPr/>
              <p:nvPr userDrawn="1"/>
            </p:nvSpPr>
            <p:spPr>
              <a:xfrm>
                <a:off x="-414867" y="6629224"/>
                <a:ext cx="1260808" cy="368399"/>
              </a:xfrm>
              <a:prstGeom prst="parallelogram">
                <a:avLst>
                  <a:gd name="adj" fmla="val 446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11" name="Parallelogram 10"/>
            <p:cNvSpPr/>
            <p:nvPr userDrawn="1"/>
          </p:nvSpPr>
          <p:spPr>
            <a:xfrm rot="10800000">
              <a:off x="-215149" y="6438199"/>
              <a:ext cx="1760308" cy="343488"/>
            </a:xfrm>
            <a:prstGeom prst="parallelogram">
              <a:avLst>
                <a:gd name="adj" fmla="val 44608"/>
              </a:avLst>
            </a:prstGeom>
            <a:gradFill flip="none" rotWithShape="1">
              <a:gsLst>
                <a:gs pos="100000">
                  <a:schemeClr val="bg2"/>
                </a:gs>
                <a:gs pos="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/>
                <a:t>   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066" y="6495964"/>
              <a:ext cx="1206662" cy="224931"/>
            </a:xfrm>
            <a:prstGeom prst="rect">
              <a:avLst/>
            </a:prstGeom>
          </p:spPr>
        </p:pic>
      </p:grp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309033" y="961901"/>
            <a:ext cx="11576051" cy="52706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1FDD096-819A-43F1-A866-31A1F4E410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22168" y="144827"/>
            <a:ext cx="1749469" cy="75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88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035" y="28376"/>
            <a:ext cx="9897411" cy="707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-173156" y="6115015"/>
            <a:ext cx="2613368" cy="811361"/>
            <a:chOff x="-414867" y="6186264"/>
            <a:chExt cx="1960026" cy="811361"/>
          </a:xfrm>
        </p:grpSpPr>
        <p:grpSp>
          <p:nvGrpSpPr>
            <p:cNvPr id="10" name="Group 9"/>
            <p:cNvGrpSpPr/>
            <p:nvPr userDrawn="1"/>
          </p:nvGrpSpPr>
          <p:grpSpPr>
            <a:xfrm>
              <a:off x="-414867" y="6186264"/>
              <a:ext cx="1822127" cy="811361"/>
              <a:chOff x="-414867" y="6186262"/>
              <a:chExt cx="1822127" cy="811361"/>
            </a:xfrm>
            <a:solidFill>
              <a:schemeClr val="bg2">
                <a:alpha val="5000"/>
              </a:schemeClr>
            </a:solidFill>
          </p:grpSpPr>
          <p:sp>
            <p:nvSpPr>
              <p:cNvPr id="13" name="Parallelogram 12"/>
              <p:cNvSpPr/>
              <p:nvPr userDrawn="1"/>
            </p:nvSpPr>
            <p:spPr>
              <a:xfrm>
                <a:off x="-414867" y="6303297"/>
                <a:ext cx="1822127" cy="368399"/>
              </a:xfrm>
              <a:prstGeom prst="parallelogram">
                <a:avLst>
                  <a:gd name="adj" fmla="val 446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4" name="Parallelogram 13"/>
              <p:cNvSpPr/>
              <p:nvPr userDrawn="1"/>
            </p:nvSpPr>
            <p:spPr>
              <a:xfrm>
                <a:off x="-215150" y="6186262"/>
                <a:ext cx="819261" cy="368399"/>
              </a:xfrm>
              <a:prstGeom prst="parallelogram">
                <a:avLst>
                  <a:gd name="adj" fmla="val 446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5" name="Parallelogram 14"/>
              <p:cNvSpPr/>
              <p:nvPr userDrawn="1"/>
            </p:nvSpPr>
            <p:spPr>
              <a:xfrm>
                <a:off x="-414867" y="6629224"/>
                <a:ext cx="1260808" cy="368399"/>
              </a:xfrm>
              <a:prstGeom prst="parallelogram">
                <a:avLst>
                  <a:gd name="adj" fmla="val 4460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11" name="Parallelogram 10"/>
            <p:cNvSpPr/>
            <p:nvPr userDrawn="1"/>
          </p:nvSpPr>
          <p:spPr>
            <a:xfrm rot="10800000">
              <a:off x="-215149" y="6438199"/>
              <a:ext cx="1760308" cy="343488"/>
            </a:xfrm>
            <a:prstGeom prst="parallelogram">
              <a:avLst>
                <a:gd name="adj" fmla="val 44608"/>
              </a:avLst>
            </a:prstGeom>
            <a:gradFill flip="none" rotWithShape="1">
              <a:gsLst>
                <a:gs pos="100000">
                  <a:schemeClr val="bg2"/>
                </a:gs>
                <a:gs pos="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/>
                <a:t>   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066" y="6495964"/>
              <a:ext cx="1206662" cy="224931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FA0F3B4C-62CC-4E48-A80B-03D8EE90A1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22168" y="144827"/>
            <a:ext cx="1749469" cy="75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57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02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1421469" y="6515101"/>
            <a:ext cx="770535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ln>
                <a:noFill/>
              </a:ln>
              <a:effectLst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51718" y="1416051"/>
            <a:ext cx="11288565" cy="2593431"/>
          </a:xfrm>
          <a:effectLst/>
        </p:spPr>
        <p:txBody>
          <a:bodyPr anchor="b" anchorCtr="0">
            <a:normAutofit/>
          </a:bodyPr>
          <a:lstStyle>
            <a:lvl1pPr algn="ctr">
              <a:defRPr sz="6000" b="1">
                <a:solidFill>
                  <a:srgbClr val="00528A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451718" y="4287584"/>
            <a:ext cx="11288565" cy="175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600" i="1">
                <a:solidFill>
                  <a:srgbClr val="8D8D8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H="1" flipV="1">
            <a:off x="1995023" y="4097840"/>
            <a:ext cx="8193156" cy="6016"/>
          </a:xfrm>
          <a:prstGeom prst="line">
            <a:avLst/>
          </a:prstGeom>
          <a:ln w="38100">
            <a:gradFill>
              <a:gsLst>
                <a:gs pos="50000">
                  <a:srgbClr val="D1D3D4"/>
                </a:gs>
                <a:gs pos="100000">
                  <a:srgbClr val="D1D3D4">
                    <a:alpha val="0"/>
                  </a:srgbClr>
                </a:gs>
                <a:gs pos="0">
                  <a:srgbClr val="D1D3D4">
                    <a:alpha val="0"/>
                  </a:srgb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4690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03 - Agil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 userDrawn="1"/>
        </p:nvSpPr>
        <p:spPr>
          <a:xfrm>
            <a:off x="11421469" y="6515101"/>
            <a:ext cx="770535" cy="34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>
              <a:ln>
                <a:noFill/>
              </a:ln>
              <a:effectLst/>
            </a:endParaRPr>
          </a:p>
        </p:txBody>
      </p:sp>
      <p:sp>
        <p:nvSpPr>
          <p:cNvPr id="25" name="Rectangle 24"/>
          <p:cNvSpPr/>
          <p:nvPr userDrawn="1"/>
        </p:nvSpPr>
        <p:spPr>
          <a:xfrm>
            <a:off x="0" y="533400"/>
            <a:ext cx="12192000" cy="4953000"/>
          </a:xfrm>
          <a:prstGeom prst="rect">
            <a:avLst/>
          </a:prstGeom>
          <a:gradFill>
            <a:gsLst>
              <a:gs pos="58000">
                <a:schemeClr val="bg1"/>
              </a:gs>
              <a:gs pos="100000">
                <a:schemeClr val="bg1">
                  <a:alpha val="19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6016975" y="152401"/>
            <a:ext cx="8534400" cy="1793804"/>
            <a:chOff x="4572000" y="152400"/>
            <a:chExt cx="6400800" cy="1793804"/>
          </a:xfrm>
          <a:solidFill>
            <a:srgbClr val="00528A">
              <a:alpha val="5000"/>
            </a:srgbClr>
          </a:solidFill>
        </p:grpSpPr>
        <p:sp>
          <p:nvSpPr>
            <p:cNvPr id="27" name="Parallelogram 26"/>
            <p:cNvSpPr/>
            <p:nvPr userDrawn="1"/>
          </p:nvSpPr>
          <p:spPr>
            <a:xfrm>
              <a:off x="6400800" y="152400"/>
              <a:ext cx="30480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Parallelogram 27"/>
            <p:cNvSpPr/>
            <p:nvPr userDrawn="1"/>
          </p:nvSpPr>
          <p:spPr>
            <a:xfrm>
              <a:off x="7086600" y="4159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Parallelogram 28"/>
            <p:cNvSpPr/>
            <p:nvPr userDrawn="1"/>
          </p:nvSpPr>
          <p:spPr>
            <a:xfrm>
              <a:off x="5486400" y="762000"/>
              <a:ext cx="3962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Parallelogram 29"/>
            <p:cNvSpPr/>
            <p:nvPr userDrawn="1"/>
          </p:nvSpPr>
          <p:spPr>
            <a:xfrm>
              <a:off x="4572000" y="949396"/>
              <a:ext cx="48006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Parallelogram 30"/>
            <p:cNvSpPr/>
            <p:nvPr userDrawn="1"/>
          </p:nvSpPr>
          <p:spPr>
            <a:xfrm>
              <a:off x="6705600" y="12954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Parallelogram 31"/>
            <p:cNvSpPr/>
            <p:nvPr userDrawn="1"/>
          </p:nvSpPr>
          <p:spPr>
            <a:xfrm>
              <a:off x="5562600" y="1524000"/>
              <a:ext cx="42672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3" name="Parallelogram 32"/>
            <p:cNvSpPr/>
            <p:nvPr userDrawn="1"/>
          </p:nvSpPr>
          <p:spPr>
            <a:xfrm>
              <a:off x="7086600" y="10255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4" name="Parallelogram 33"/>
            <p:cNvSpPr/>
            <p:nvPr userDrawn="1"/>
          </p:nvSpPr>
          <p:spPr>
            <a:xfrm>
              <a:off x="8153400" y="2286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51718" y="1416051"/>
            <a:ext cx="11288565" cy="2593431"/>
          </a:xfrm>
          <a:effectLst/>
        </p:spPr>
        <p:txBody>
          <a:bodyPr anchor="b" anchorCtr="0">
            <a:normAutofit/>
          </a:bodyPr>
          <a:lstStyle>
            <a:lvl1pPr algn="ctr">
              <a:defRPr sz="4800" b="1">
                <a:solidFill>
                  <a:srgbClr val="00528A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451718" y="4287584"/>
            <a:ext cx="11288565" cy="175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600" i="1">
                <a:solidFill>
                  <a:srgbClr val="8D8D8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37" name="Straight Connector 36"/>
          <p:cNvCxnSpPr/>
          <p:nvPr userDrawn="1"/>
        </p:nvCxnSpPr>
        <p:spPr>
          <a:xfrm flipH="1" flipV="1">
            <a:off x="1995023" y="4097840"/>
            <a:ext cx="8193156" cy="6016"/>
          </a:xfrm>
          <a:prstGeom prst="line">
            <a:avLst/>
          </a:prstGeom>
          <a:ln w="38100">
            <a:gradFill>
              <a:gsLst>
                <a:gs pos="50000">
                  <a:srgbClr val="D1D3D4"/>
                </a:gs>
                <a:gs pos="100000">
                  <a:srgbClr val="D1D3D4">
                    <a:alpha val="0"/>
                  </a:srgbClr>
                </a:gs>
                <a:gs pos="0">
                  <a:srgbClr val="D1D3D4">
                    <a:alpha val="0"/>
                  </a:srgb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Parallelogram 37"/>
          <p:cNvSpPr/>
          <p:nvPr userDrawn="1"/>
        </p:nvSpPr>
        <p:spPr>
          <a:xfrm>
            <a:off x="9462040" y="293891"/>
            <a:ext cx="3364165" cy="736297"/>
          </a:xfrm>
          <a:prstGeom prst="parallelogram">
            <a:avLst>
              <a:gd name="adj" fmla="val 44608"/>
            </a:avLst>
          </a:prstGeom>
          <a:gradFill flip="none" rotWithShape="1">
            <a:gsLst>
              <a:gs pos="100000">
                <a:srgbClr val="0585C8"/>
              </a:gs>
              <a:gs pos="0">
                <a:srgbClr val="00528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   </a:t>
            </a:r>
          </a:p>
        </p:txBody>
      </p:sp>
      <p:pic>
        <p:nvPicPr>
          <p:cNvPr id="39" name="Picture 38" descr="CA-RGB-Stacked_2C-DkBg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08472" y="285880"/>
            <a:ext cx="2438400" cy="73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34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04 - Glob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 userDrawn="1"/>
        </p:nvGrpSpPr>
        <p:grpSpPr>
          <a:xfrm>
            <a:off x="6037734" y="-419100"/>
            <a:ext cx="8323591" cy="1749495"/>
            <a:chOff x="4572000" y="152400"/>
            <a:chExt cx="6400800" cy="1793804"/>
          </a:xfrm>
          <a:solidFill>
            <a:schemeClr val="bg2">
              <a:alpha val="5000"/>
            </a:schemeClr>
          </a:solidFill>
        </p:grpSpPr>
        <p:sp>
          <p:nvSpPr>
            <p:cNvPr id="32" name="Parallelogram 31"/>
            <p:cNvSpPr/>
            <p:nvPr userDrawn="1"/>
          </p:nvSpPr>
          <p:spPr>
            <a:xfrm>
              <a:off x="6400800" y="152400"/>
              <a:ext cx="30480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3" name="Parallelogram 32"/>
            <p:cNvSpPr/>
            <p:nvPr userDrawn="1"/>
          </p:nvSpPr>
          <p:spPr>
            <a:xfrm>
              <a:off x="7086600" y="4159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4" name="Parallelogram 33"/>
            <p:cNvSpPr/>
            <p:nvPr userDrawn="1"/>
          </p:nvSpPr>
          <p:spPr>
            <a:xfrm>
              <a:off x="5486400" y="762000"/>
              <a:ext cx="3962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5" name="Parallelogram 34"/>
            <p:cNvSpPr/>
            <p:nvPr userDrawn="1"/>
          </p:nvSpPr>
          <p:spPr>
            <a:xfrm>
              <a:off x="4572000" y="949396"/>
              <a:ext cx="48006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6" name="Parallelogram 35"/>
            <p:cNvSpPr/>
            <p:nvPr userDrawn="1"/>
          </p:nvSpPr>
          <p:spPr>
            <a:xfrm>
              <a:off x="6705600" y="12954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5562600" y="1524000"/>
              <a:ext cx="42672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8" name="Parallelogram 37"/>
            <p:cNvSpPr/>
            <p:nvPr userDrawn="1"/>
          </p:nvSpPr>
          <p:spPr>
            <a:xfrm>
              <a:off x="7086600" y="10255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9" name="Parallelogram 38"/>
            <p:cNvSpPr/>
            <p:nvPr userDrawn="1"/>
          </p:nvSpPr>
          <p:spPr>
            <a:xfrm>
              <a:off x="8153400" y="2286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423527"/>
            <a:ext cx="12192001" cy="43197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1718" y="1416051"/>
            <a:ext cx="11288565" cy="2593431"/>
          </a:xfrm>
          <a:effectLst/>
        </p:spPr>
        <p:txBody>
          <a:bodyPr anchor="b" anchorCtr="0">
            <a:normAutofit/>
          </a:bodyPr>
          <a:lstStyle>
            <a:lvl1pPr algn="ctr">
              <a:defRPr sz="6000" b="1">
                <a:solidFill>
                  <a:srgbClr val="00528A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718" y="4287584"/>
            <a:ext cx="11288565" cy="175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600" i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 flipH="1" flipV="1">
            <a:off x="1995023" y="4097840"/>
            <a:ext cx="8193156" cy="6016"/>
          </a:xfrm>
          <a:prstGeom prst="line">
            <a:avLst/>
          </a:prstGeom>
          <a:ln w="38100">
            <a:gradFill>
              <a:gsLst>
                <a:gs pos="50000">
                  <a:srgbClr val="D1D3D4"/>
                </a:gs>
                <a:gs pos="100000">
                  <a:srgbClr val="D1D3D4">
                    <a:alpha val="0"/>
                  </a:srgbClr>
                </a:gs>
                <a:gs pos="0">
                  <a:srgbClr val="D1D3D4">
                    <a:alpha val="0"/>
                  </a:srgb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rallelogram 17"/>
          <p:cNvSpPr/>
          <p:nvPr userDrawn="1"/>
        </p:nvSpPr>
        <p:spPr>
          <a:xfrm>
            <a:off x="9462040" y="293891"/>
            <a:ext cx="3364165" cy="736297"/>
          </a:xfrm>
          <a:prstGeom prst="parallelogram">
            <a:avLst>
              <a:gd name="adj" fmla="val 44608"/>
            </a:avLst>
          </a:prstGeom>
          <a:gradFill flip="none" rotWithShape="1">
            <a:gsLst>
              <a:gs pos="100000">
                <a:srgbClr val="0585C8"/>
              </a:gs>
              <a:gs pos="0">
                <a:srgbClr val="00528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   </a:t>
            </a:r>
          </a:p>
        </p:txBody>
      </p:sp>
      <p:pic>
        <p:nvPicPr>
          <p:cNvPr id="19" name="Picture 18" descr="CA-RGB-Stacked_2C-DkBg.png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08472" y="285880"/>
            <a:ext cx="2438400" cy="73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57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01 - L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7614359" y="5578060"/>
            <a:ext cx="6769807" cy="1565204"/>
            <a:chOff x="4572000" y="152400"/>
            <a:chExt cx="6400800" cy="1793804"/>
          </a:xfrm>
          <a:solidFill>
            <a:schemeClr val="bg2">
              <a:alpha val="5000"/>
            </a:schemeClr>
          </a:solidFill>
        </p:grpSpPr>
        <p:sp>
          <p:nvSpPr>
            <p:cNvPr id="16" name="Parallelogram 15"/>
            <p:cNvSpPr/>
            <p:nvPr userDrawn="1"/>
          </p:nvSpPr>
          <p:spPr>
            <a:xfrm>
              <a:off x="6400800" y="152400"/>
              <a:ext cx="30480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Parallelogram 16"/>
            <p:cNvSpPr/>
            <p:nvPr userDrawn="1"/>
          </p:nvSpPr>
          <p:spPr>
            <a:xfrm>
              <a:off x="7086600" y="4159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8" name="Parallelogram 17"/>
            <p:cNvSpPr/>
            <p:nvPr userDrawn="1"/>
          </p:nvSpPr>
          <p:spPr>
            <a:xfrm>
              <a:off x="5486400" y="762000"/>
              <a:ext cx="3962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9" name="Parallelogram 18"/>
            <p:cNvSpPr/>
            <p:nvPr userDrawn="1"/>
          </p:nvSpPr>
          <p:spPr>
            <a:xfrm>
              <a:off x="4572000" y="949396"/>
              <a:ext cx="48006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0" name="Parallelogram 19"/>
            <p:cNvSpPr/>
            <p:nvPr userDrawn="1"/>
          </p:nvSpPr>
          <p:spPr>
            <a:xfrm>
              <a:off x="6705600" y="12954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1" name="Parallelogram 20"/>
            <p:cNvSpPr/>
            <p:nvPr userDrawn="1"/>
          </p:nvSpPr>
          <p:spPr>
            <a:xfrm>
              <a:off x="5562600" y="1524000"/>
              <a:ext cx="42672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2" name="Parallelogram 21"/>
            <p:cNvSpPr/>
            <p:nvPr userDrawn="1"/>
          </p:nvSpPr>
          <p:spPr>
            <a:xfrm>
              <a:off x="7086600" y="1025596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3" name="Parallelogram 22"/>
            <p:cNvSpPr/>
            <p:nvPr userDrawn="1"/>
          </p:nvSpPr>
          <p:spPr>
            <a:xfrm>
              <a:off x="8153400" y="228600"/>
              <a:ext cx="2819400" cy="422204"/>
            </a:xfrm>
            <a:prstGeom prst="parallelogram">
              <a:avLst>
                <a:gd name="adj" fmla="val 446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6" name="Parallelogram 25"/>
          <p:cNvSpPr/>
          <p:nvPr userDrawn="1"/>
        </p:nvSpPr>
        <p:spPr>
          <a:xfrm rot="10800000">
            <a:off x="9690330" y="6402574"/>
            <a:ext cx="2347077" cy="343488"/>
          </a:xfrm>
          <a:prstGeom prst="parallelogram">
            <a:avLst>
              <a:gd name="adj" fmla="val 44608"/>
            </a:avLst>
          </a:prstGeom>
          <a:gradFill flip="none" rotWithShape="1">
            <a:gsLst>
              <a:gs pos="100000">
                <a:schemeClr val="bg2"/>
              </a:gs>
              <a:gs pos="0">
                <a:schemeClr val="accent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   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alphaModFix amt="20000"/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4134" y="193781"/>
            <a:ext cx="12320267" cy="3570077"/>
          </a:xfrm>
          <a:prstGeom prst="rect">
            <a:avLst/>
          </a:prstGeom>
        </p:spPr>
      </p:pic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699029" y="4142820"/>
            <a:ext cx="10363200" cy="144816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800" i="1">
                <a:solidFill>
                  <a:srgbClr val="0585C8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99029" y="1742022"/>
            <a:ext cx="10363200" cy="2047431"/>
          </a:xfrm>
        </p:spPr>
        <p:txBody>
          <a:bodyPr anchor="b" anchorCtr="0">
            <a:normAutofit/>
          </a:bodyPr>
          <a:lstStyle>
            <a:lvl1pPr algn="l">
              <a:defRPr sz="4800" b="1" cap="none">
                <a:solidFill>
                  <a:schemeClr val="bg2"/>
                </a:solidFill>
                <a:effectLst/>
              </a:defRPr>
            </a:lvl1pPr>
          </a:lstStyle>
          <a:p>
            <a:r>
              <a:rPr lang="en-US" dirty="0"/>
              <a:t>Click To Edit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93719" y="6460173"/>
            <a:ext cx="1608883" cy="22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09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02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2"/>
            <a:ext cx="12192000" cy="3973895"/>
          </a:xfrm>
          <a:prstGeom prst="rect">
            <a:avLst/>
          </a:prstGeom>
          <a:gradFill>
            <a:gsLst>
              <a:gs pos="0">
                <a:schemeClr val="bg1">
                  <a:alpha val="75000"/>
                </a:schemeClr>
              </a:gs>
              <a:gs pos="100000">
                <a:srgbClr val="D1D3D4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Franklin Gothic Book" pitchFamily="34" charset="0"/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699029" y="4142820"/>
            <a:ext cx="10363200" cy="144816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800" i="1">
                <a:solidFill>
                  <a:schemeClr val="accent3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99029" y="1742022"/>
            <a:ext cx="10363200" cy="2047431"/>
          </a:xfrm>
        </p:spPr>
        <p:txBody>
          <a:bodyPr anchor="b" anchorCtr="0">
            <a:normAutofit/>
          </a:bodyPr>
          <a:lstStyle>
            <a:lvl1pPr algn="l">
              <a:defRPr sz="4800" b="1" cap="none">
                <a:solidFill>
                  <a:srgbClr val="00528A"/>
                </a:solidFill>
                <a:effectLst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" y="6807200"/>
            <a:ext cx="12187900" cy="76200"/>
          </a:xfrm>
          <a:prstGeom prst="rect">
            <a:avLst/>
          </a:prstGeom>
          <a:solidFill>
            <a:srgbClr val="D1D3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94374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Franklin Gothic Book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94221" y="6396861"/>
            <a:ext cx="1024758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82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9035" y="147126"/>
            <a:ext cx="11273365" cy="7078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06" y="0"/>
            <a:ext cx="12187900" cy="76200"/>
          </a:xfrm>
          <a:prstGeom prst="rect">
            <a:avLst/>
          </a:prstGeom>
          <a:solidFill>
            <a:srgbClr val="D1D3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0706632" y="6395692"/>
            <a:ext cx="1182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03BA90DA-314A-B445-AE95-E095E69064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09035" y="950027"/>
            <a:ext cx="11273365" cy="5176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037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7" r:id="rId1"/>
    <p:sldLayoutId id="2147484007" r:id="rId2"/>
    <p:sldLayoutId id="214748400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200" b="1" kern="1200">
          <a:solidFill>
            <a:srgbClr val="00528A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spcAft>
          <a:spcPts val="0"/>
        </a:spcAft>
        <a:buClr>
          <a:srgbClr val="00528A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569913" indent="-238125" algn="l" defTabSz="914400" rtl="0" eaLnBrk="1" latinLnBrk="0" hangingPunct="1">
        <a:spcBef>
          <a:spcPts val="300"/>
        </a:spcBef>
        <a:spcAft>
          <a:spcPts val="0"/>
        </a:spcAft>
        <a:buClr>
          <a:srgbClr val="00528A"/>
        </a:buClr>
        <a:buFont typeface="Calibri" panose="020F0502020204030204" pitchFamily="34" charset="0"/>
        <a:buChar char="»"/>
        <a:defRPr sz="20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795338" indent="-227013" algn="l" defTabSz="914400" rtl="0" eaLnBrk="1" latinLnBrk="0" hangingPunct="1">
        <a:spcBef>
          <a:spcPts val="300"/>
        </a:spcBef>
        <a:spcAft>
          <a:spcPts val="0"/>
        </a:spcAft>
        <a:buClr>
          <a:srgbClr val="00528A"/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028700" indent="-228600" algn="l" defTabSz="914400" rtl="0" eaLnBrk="1" latinLnBrk="0" hangingPunct="1">
        <a:spcBef>
          <a:spcPts val="300"/>
        </a:spcBef>
        <a:spcAft>
          <a:spcPts val="0"/>
        </a:spcAft>
        <a:buClr>
          <a:srgbClr val="00528A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62063" indent="-228600" algn="l" defTabSz="914400" rtl="0" eaLnBrk="1" latinLnBrk="0" hangingPunct="1">
        <a:spcBef>
          <a:spcPts val="300"/>
        </a:spcBef>
        <a:spcAft>
          <a:spcPts val="0"/>
        </a:spcAft>
        <a:buClr>
          <a:srgbClr val="00528A"/>
        </a:buClr>
        <a:buSzPct val="80000"/>
        <a:buFont typeface="Calibri" panose="020F0502020204030204" pitchFamily="34" charset="0"/>
        <a:buChar char="-"/>
        <a:defRPr sz="18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255713" indent="-228600" algn="l" defTabSz="914400" rtl="0" eaLnBrk="1" latinLnBrk="0" hangingPunct="1">
        <a:spcBef>
          <a:spcPct val="20000"/>
        </a:spcBef>
        <a:buFont typeface="Franklin Gothic Book" panose="020B05030201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18ED4-CFC3-44AE-AF3C-7A358FBE97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Swagger API Documentation</a:t>
            </a:r>
          </a:p>
        </p:txBody>
      </p:sp>
    </p:spTree>
    <p:extLst>
      <p:ext uri="{BB962C8B-B14F-4D97-AF65-F5344CB8AC3E}">
        <p14:creationId xmlns:p14="http://schemas.microsoft.com/office/powerpoint/2010/main" val="3639730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738B-9B20-4118-91A0-4CF7A00E8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035" y="147126"/>
            <a:ext cx="10634268" cy="707898"/>
          </a:xfrm>
        </p:spPr>
        <p:txBody>
          <a:bodyPr/>
          <a:lstStyle/>
          <a:p>
            <a:pPr lvl="0"/>
            <a:r>
              <a:rPr lang="en-US" dirty="0"/>
              <a:t>Swagger API Documentation Creation &amp; Publishing Options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35F37B-DE3C-4A2F-8F0D-1A916408ED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0A81D-12CE-418C-A783-23450AD1860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API Documentation Creation Options:</a:t>
            </a:r>
          </a:p>
          <a:p>
            <a:pPr lvl="3">
              <a:lnSpc>
                <a:spcPct val="150000"/>
              </a:lnSpc>
            </a:pPr>
            <a:r>
              <a:rPr lang="en-US" dirty="0"/>
              <a:t>On-Line Swagger Hub</a:t>
            </a:r>
          </a:p>
          <a:p>
            <a:pPr lvl="3">
              <a:lnSpc>
                <a:spcPct val="150000"/>
              </a:lnSpc>
            </a:pPr>
            <a:r>
              <a:rPr lang="en-US" dirty="0"/>
              <a:t>Local Swagger Editor</a:t>
            </a:r>
          </a:p>
          <a:p>
            <a:pPr lvl="3">
              <a:lnSpc>
                <a:spcPct val="150000"/>
              </a:lnSpc>
            </a:pPr>
            <a:r>
              <a:rPr lang="en-US" dirty="0"/>
              <a:t>Desktop </a:t>
            </a:r>
            <a:r>
              <a:rPr lang="en-US" dirty="0" err="1"/>
              <a:t>RepreZen</a:t>
            </a:r>
            <a:r>
              <a:rPr lang="en-US" dirty="0"/>
              <a:t> API Studio</a:t>
            </a:r>
          </a:p>
          <a:p>
            <a:pPr lvl="1"/>
            <a:endParaRPr lang="en-US" dirty="0"/>
          </a:p>
          <a:p>
            <a:pPr lvl="0"/>
            <a:r>
              <a:rPr lang="en-US" dirty="0"/>
              <a:t>API Documentation Publishing Options:</a:t>
            </a:r>
          </a:p>
          <a:p>
            <a:pPr lvl="3">
              <a:lnSpc>
                <a:spcPct val="150000"/>
              </a:lnSpc>
            </a:pPr>
            <a:r>
              <a:rPr lang="en-US" dirty="0"/>
              <a:t>On-Line Swagger Hub</a:t>
            </a:r>
          </a:p>
          <a:p>
            <a:pPr lvl="3">
              <a:lnSpc>
                <a:spcPct val="150000"/>
              </a:lnSpc>
            </a:pPr>
            <a:r>
              <a:rPr lang="en-US" dirty="0"/>
              <a:t>Local Swagger Editor</a:t>
            </a:r>
          </a:p>
          <a:p>
            <a:pPr lvl="3">
              <a:lnSpc>
                <a:spcPct val="150000"/>
              </a:lnSpc>
            </a:pPr>
            <a:r>
              <a:rPr lang="en-US" dirty="0"/>
              <a:t>Desktop </a:t>
            </a:r>
            <a:r>
              <a:rPr lang="en-US" dirty="0" err="1"/>
              <a:t>RepreZen</a:t>
            </a:r>
            <a:r>
              <a:rPr lang="en-US" dirty="0"/>
              <a:t> API Studio</a:t>
            </a:r>
          </a:p>
          <a:p>
            <a:pPr lvl="3">
              <a:lnSpc>
                <a:spcPct val="150000"/>
              </a:lnSpc>
            </a:pPr>
            <a:r>
              <a:rPr lang="en-US" dirty="0"/>
              <a:t>Swagger UI</a:t>
            </a:r>
          </a:p>
          <a:p>
            <a:pPr lvl="3">
              <a:lnSpc>
                <a:spcPct val="150000"/>
              </a:lnSpc>
            </a:pPr>
            <a:r>
              <a:rPr lang="en-US" dirty="0" err="1"/>
              <a:t>Redoc</a:t>
            </a:r>
            <a:r>
              <a:rPr lang="en-US" dirty="0"/>
              <a:t> - CLI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4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738B-9B20-4118-91A0-4CF7A00E8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Swagger API Documentation Creation Options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35F37B-DE3C-4A2F-8F0D-1A916408ED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0A81D-12CE-418C-A783-23450AD1860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Available Options:</a:t>
            </a:r>
          </a:p>
          <a:p>
            <a:pPr lvl="1"/>
            <a:r>
              <a:rPr lang="en-US" dirty="0"/>
              <a:t>On-Line Swagger Hub</a:t>
            </a:r>
          </a:p>
          <a:p>
            <a:pPr lvl="2"/>
            <a:r>
              <a:rPr lang="en-US" dirty="0"/>
              <a:t>Pros:</a:t>
            </a:r>
          </a:p>
          <a:p>
            <a:pPr lvl="3"/>
            <a:r>
              <a:rPr lang="en-US" dirty="0"/>
              <a:t>Free online tool</a:t>
            </a:r>
          </a:p>
          <a:p>
            <a:pPr lvl="3"/>
            <a:r>
              <a:rPr lang="en-US" dirty="0"/>
              <a:t>Allows to view documentation side-by-side along with </a:t>
            </a:r>
            <a:r>
              <a:rPr lang="en-US" dirty="0" err="1"/>
              <a:t>yaml</a:t>
            </a:r>
            <a:r>
              <a:rPr lang="en-US" dirty="0"/>
              <a:t> file</a:t>
            </a:r>
          </a:p>
          <a:p>
            <a:pPr lvl="3"/>
            <a:r>
              <a:rPr lang="en-US" dirty="0"/>
              <a:t>Allows to directly collaborate with multiple team member to update the Open API spec</a:t>
            </a:r>
          </a:p>
          <a:p>
            <a:pPr lvl="3"/>
            <a:r>
              <a:rPr lang="en-US" dirty="0"/>
              <a:t>Allows to share the read-only </a:t>
            </a:r>
            <a:r>
              <a:rPr lang="en-US" dirty="0" err="1"/>
              <a:t>yaml</a:t>
            </a:r>
            <a:r>
              <a:rPr lang="en-US" dirty="0"/>
              <a:t> file and API document with consumers</a:t>
            </a:r>
          </a:p>
          <a:p>
            <a:pPr lvl="3"/>
            <a:r>
              <a:rPr lang="en-US" dirty="0"/>
              <a:t>Integrated with Swagger Inspector tool</a:t>
            </a:r>
          </a:p>
          <a:p>
            <a:pPr lvl="3"/>
            <a:r>
              <a:rPr lang="en-US" dirty="0"/>
              <a:t>Free version has limitation on number of API (10), collaborators,  and consumers </a:t>
            </a:r>
          </a:p>
          <a:p>
            <a:pPr lvl="2"/>
            <a:r>
              <a:rPr lang="en-US" dirty="0"/>
              <a:t>Cons:</a:t>
            </a:r>
          </a:p>
          <a:p>
            <a:pPr lvl="3"/>
            <a:r>
              <a:rPr lang="en-US" dirty="0"/>
              <a:t>Does not support many features for Open API specification 3.0, like creating static html file for publishing</a:t>
            </a:r>
          </a:p>
          <a:p>
            <a:pPr lvl="3"/>
            <a:r>
              <a:rPr lang="en-US" dirty="0"/>
              <a:t>Error messages are not very intuitive</a:t>
            </a:r>
          </a:p>
          <a:p>
            <a:pPr lvl="3"/>
            <a:r>
              <a:rPr lang="en-US" dirty="0"/>
              <a:t>Does not provide hints for entering property data, as </a:t>
            </a:r>
            <a:r>
              <a:rPr lang="en-US" dirty="0" err="1"/>
              <a:t>RepreZen</a:t>
            </a:r>
            <a:r>
              <a:rPr lang="en-US" dirty="0"/>
              <a:t> does </a:t>
            </a:r>
          </a:p>
          <a:p>
            <a:pPr lvl="3"/>
            <a:r>
              <a:rPr lang="en-US" dirty="0"/>
              <a:t>Does not have capability to autofill based on custom templates , as </a:t>
            </a:r>
            <a:r>
              <a:rPr lang="en-US" dirty="0" err="1"/>
              <a:t>RepreZen</a:t>
            </a:r>
            <a:r>
              <a:rPr lang="en-US" dirty="0"/>
              <a:t> does</a:t>
            </a:r>
          </a:p>
          <a:p>
            <a:pPr lvl="3"/>
            <a:r>
              <a:rPr lang="en-US" dirty="0"/>
              <a:t>Desktop editor and online editor vary in terms of functionality offered for Open API specifications 3.0</a:t>
            </a:r>
          </a:p>
        </p:txBody>
      </p:sp>
    </p:spTree>
    <p:extLst>
      <p:ext uri="{BB962C8B-B14F-4D97-AF65-F5344CB8AC3E}">
        <p14:creationId xmlns:p14="http://schemas.microsoft.com/office/powerpoint/2010/main" val="3038149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35F37B-DE3C-4A2F-8F0D-1A916408ED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0A81D-12CE-418C-A783-23450AD1860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Local Swagger Editor :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Pros:</a:t>
            </a:r>
          </a:p>
          <a:p>
            <a:pPr lvl="3"/>
            <a:r>
              <a:rPr lang="en-US" dirty="0"/>
              <a:t>Free desktop based tool</a:t>
            </a:r>
          </a:p>
          <a:p>
            <a:pPr lvl="3"/>
            <a:r>
              <a:rPr lang="en-US" dirty="0"/>
              <a:t>Allows to view documentation side-by-side along with </a:t>
            </a:r>
            <a:r>
              <a:rPr lang="en-US" dirty="0" err="1"/>
              <a:t>yaml</a:t>
            </a:r>
            <a:r>
              <a:rPr lang="en-US" dirty="0"/>
              <a:t> file</a:t>
            </a:r>
          </a:p>
          <a:p>
            <a:pPr lvl="3"/>
            <a:r>
              <a:rPr lang="en-US" dirty="0"/>
              <a:t>Allows to generate html (and many others) publishing document for Open API specifications 3.0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Cons:</a:t>
            </a:r>
          </a:p>
          <a:p>
            <a:pPr lvl="3"/>
            <a:r>
              <a:rPr lang="en-US" dirty="0"/>
              <a:t>Does not allow to directly collaborate with other team member to update the Open API specification file</a:t>
            </a:r>
          </a:p>
          <a:p>
            <a:pPr lvl="3"/>
            <a:r>
              <a:rPr lang="en-US" dirty="0"/>
              <a:t>Does not allow to share the read-only </a:t>
            </a:r>
            <a:r>
              <a:rPr lang="en-US" dirty="0" err="1"/>
              <a:t>yaml</a:t>
            </a:r>
            <a:r>
              <a:rPr lang="en-US" dirty="0"/>
              <a:t> and API document with consumers directly</a:t>
            </a:r>
          </a:p>
          <a:p>
            <a:pPr lvl="3"/>
            <a:r>
              <a:rPr lang="en-US" dirty="0"/>
              <a:t>Error messages are not very intuitive</a:t>
            </a:r>
          </a:p>
          <a:p>
            <a:pPr lvl="3"/>
            <a:r>
              <a:rPr lang="en-US" dirty="0"/>
              <a:t>Does not provide hints for entering property data, as </a:t>
            </a:r>
            <a:r>
              <a:rPr lang="en-US" dirty="0" err="1"/>
              <a:t>RepreZen</a:t>
            </a:r>
            <a:r>
              <a:rPr lang="en-US" dirty="0"/>
              <a:t> does </a:t>
            </a:r>
          </a:p>
          <a:p>
            <a:pPr lvl="3"/>
            <a:r>
              <a:rPr lang="en-US" dirty="0"/>
              <a:t>Does not have capability to autofill based on custom templates , as </a:t>
            </a:r>
            <a:r>
              <a:rPr lang="en-US" dirty="0" err="1"/>
              <a:t>RepreZen</a:t>
            </a:r>
            <a:r>
              <a:rPr lang="en-US" dirty="0"/>
              <a:t> does</a:t>
            </a:r>
          </a:p>
          <a:p>
            <a:pPr lvl="3"/>
            <a:r>
              <a:rPr lang="en-US" dirty="0"/>
              <a:t>Does not save changes automatically and when the </a:t>
            </a:r>
            <a:r>
              <a:rPr lang="en-US" dirty="0" err="1"/>
              <a:t>yaml</a:t>
            </a:r>
            <a:r>
              <a:rPr lang="en-US" dirty="0"/>
              <a:t> file is saved manually it is always saved with a different name</a:t>
            </a:r>
          </a:p>
          <a:p>
            <a:pPr lvl="3"/>
            <a:r>
              <a:rPr lang="en-US" dirty="0"/>
              <a:t>Desktop editor and online editor vary in terms of functionality offered for Open API specifications 3.0</a:t>
            </a:r>
          </a:p>
          <a:p>
            <a:pPr lvl="3"/>
            <a:r>
              <a:rPr lang="en-US" dirty="0"/>
              <a:t>Static html publishing file drops off many data elements, like header parameters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0B8FAA5-E86E-4A75-AB02-EF5CF2867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035" y="147126"/>
            <a:ext cx="10252799" cy="707898"/>
          </a:xfrm>
        </p:spPr>
        <p:txBody>
          <a:bodyPr/>
          <a:lstStyle/>
          <a:p>
            <a:pPr lvl="0"/>
            <a:r>
              <a:rPr lang="en-US" dirty="0"/>
              <a:t>Swagger API Documentation Creation Options Continued…</a:t>
            </a:r>
          </a:p>
        </p:txBody>
      </p:sp>
    </p:spTree>
    <p:extLst>
      <p:ext uri="{BB962C8B-B14F-4D97-AF65-F5344CB8AC3E}">
        <p14:creationId xmlns:p14="http://schemas.microsoft.com/office/powerpoint/2010/main" val="652054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738B-9B20-4118-91A0-4CF7A00E8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035" y="147126"/>
            <a:ext cx="10252799" cy="707898"/>
          </a:xfrm>
        </p:spPr>
        <p:txBody>
          <a:bodyPr/>
          <a:lstStyle/>
          <a:p>
            <a:pPr lvl="0"/>
            <a:r>
              <a:rPr lang="en-US" dirty="0"/>
              <a:t>Swagger API Documentation Creation Options Continued…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35F37B-DE3C-4A2F-8F0D-1A916408ED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0A81D-12CE-418C-A783-23450AD1860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Desktop </a:t>
            </a:r>
            <a:r>
              <a:rPr lang="en-US" dirty="0" err="1"/>
              <a:t>RepreZen</a:t>
            </a:r>
            <a:r>
              <a:rPr lang="en-US" dirty="0"/>
              <a:t> API Studio :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Pros:</a:t>
            </a:r>
          </a:p>
          <a:p>
            <a:pPr lvl="3"/>
            <a:r>
              <a:rPr lang="en-US" dirty="0"/>
              <a:t>Provides documentation view, diagram view, and Swagger UI v3 view simultaneously</a:t>
            </a:r>
          </a:p>
          <a:p>
            <a:pPr lvl="3"/>
            <a:r>
              <a:rPr lang="en-US" dirty="0"/>
              <a:t>Allows to view documentation side-by-side along with </a:t>
            </a:r>
            <a:r>
              <a:rPr lang="en-US" dirty="0" err="1"/>
              <a:t>yaml</a:t>
            </a:r>
            <a:r>
              <a:rPr lang="en-US" dirty="0"/>
              <a:t> file updates</a:t>
            </a:r>
          </a:p>
          <a:p>
            <a:pPr lvl="3"/>
            <a:r>
              <a:rPr lang="en-US" dirty="0"/>
              <a:t>Allows to create complete static html (and many others) publishing document for 3.0 Open API specifications</a:t>
            </a:r>
          </a:p>
          <a:p>
            <a:pPr lvl="3"/>
            <a:r>
              <a:rPr lang="en-US" dirty="0"/>
              <a:t>Error messages are very intuitive with suggestions</a:t>
            </a:r>
          </a:p>
          <a:p>
            <a:pPr lvl="3"/>
            <a:r>
              <a:rPr lang="en-US" dirty="0"/>
              <a:t>Provides hints for entering property data</a:t>
            </a:r>
          </a:p>
          <a:p>
            <a:pPr lvl="3"/>
            <a:r>
              <a:rPr lang="en-US" dirty="0"/>
              <a:t>Has capability to autofill based on the custom templates</a:t>
            </a:r>
          </a:p>
          <a:p>
            <a:pPr lvl="3"/>
            <a:r>
              <a:rPr lang="en-US" dirty="0"/>
              <a:t>Learning curve for functional leads will be less compared to other options</a:t>
            </a:r>
          </a:p>
          <a:p>
            <a:pPr lvl="3"/>
            <a:r>
              <a:rPr lang="en-US" dirty="0"/>
              <a:t>Saves changes automatically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Cons:</a:t>
            </a:r>
          </a:p>
          <a:p>
            <a:pPr lvl="3"/>
            <a:r>
              <a:rPr lang="en-US" dirty="0"/>
              <a:t>It is paid version and per there site, the license fees is $864/user per year</a:t>
            </a:r>
          </a:p>
          <a:p>
            <a:pPr lvl="3"/>
            <a:r>
              <a:rPr lang="en-US" dirty="0"/>
              <a:t>Does not allow to share the read-only </a:t>
            </a:r>
            <a:r>
              <a:rPr lang="en-US" dirty="0" err="1"/>
              <a:t>yaml</a:t>
            </a:r>
            <a:r>
              <a:rPr lang="en-US" dirty="0"/>
              <a:t> and API document with consumers directly, but creates nice static html document to share with consumers</a:t>
            </a:r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60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738B-9B20-4118-91A0-4CF7A00E8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Swagger API Documentation Publishing Options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35F37B-DE3C-4A2F-8F0D-1A916408ED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BA90DA-314A-B445-AE95-E095E690643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0A81D-12CE-418C-A783-23450AD1860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09033" y="961900"/>
            <a:ext cx="11576051" cy="5582737"/>
          </a:xfrm>
        </p:spPr>
        <p:txBody>
          <a:bodyPr>
            <a:normAutofit fontScale="77500" lnSpcReduction="20000"/>
          </a:bodyPr>
          <a:lstStyle/>
          <a:p>
            <a:pPr lvl="0"/>
            <a:r>
              <a:rPr lang="en-US" dirty="0"/>
              <a:t>Available Options:</a:t>
            </a:r>
          </a:p>
          <a:p>
            <a:pPr lvl="1"/>
            <a:r>
              <a:rPr lang="en-US" dirty="0"/>
              <a:t>On-Line Swagger Hub</a:t>
            </a:r>
          </a:p>
          <a:p>
            <a:pPr lvl="2"/>
            <a:r>
              <a:rPr lang="en-US" dirty="0"/>
              <a:t>Uses Share and Collaborate feature to share the API documentation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Local Swagger Editor</a:t>
            </a:r>
          </a:p>
          <a:p>
            <a:pPr lvl="2"/>
            <a:r>
              <a:rPr lang="en-US" dirty="0"/>
              <a:t>HTML document generated is not complete as it drops off some critical data 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Desktop </a:t>
            </a:r>
            <a:r>
              <a:rPr lang="en-US" dirty="0" err="1"/>
              <a:t>RepreZen</a:t>
            </a:r>
            <a:r>
              <a:rPr lang="en-US" dirty="0"/>
              <a:t> API Studio</a:t>
            </a:r>
          </a:p>
          <a:p>
            <a:pPr lvl="2"/>
            <a:r>
              <a:rPr lang="en-US" dirty="0"/>
              <a:t>Generates very nice static html document that can be shared with consumers via </a:t>
            </a:r>
            <a:r>
              <a:rPr lang="en-US" dirty="0" err="1"/>
              <a:t>Github</a:t>
            </a:r>
            <a:endParaRPr lang="en-US" dirty="0"/>
          </a:p>
          <a:p>
            <a:pPr lvl="2"/>
            <a:r>
              <a:rPr lang="en-US" dirty="0"/>
              <a:t>Has in-built fully </a:t>
            </a:r>
            <a:r>
              <a:rPr lang="en-US"/>
              <a:t>functional integrated Swagger </a:t>
            </a:r>
            <a:r>
              <a:rPr lang="en-US" dirty="0"/>
              <a:t>UI editor</a:t>
            </a:r>
          </a:p>
          <a:p>
            <a:pPr lvl="2"/>
            <a:r>
              <a:rPr lang="en-US" dirty="0"/>
              <a:t>Displays API diagram view along with API specification</a:t>
            </a:r>
          </a:p>
          <a:p>
            <a:pPr lvl="2"/>
            <a:r>
              <a:rPr lang="en-US" dirty="0"/>
              <a:t>Displays documentation view along with API specification</a:t>
            </a:r>
          </a:p>
          <a:p>
            <a:pPr lvl="2"/>
            <a:r>
              <a:rPr lang="en-US" dirty="0"/>
              <a:t>Can generate client side code in multiple languages, including Java, </a:t>
            </a:r>
            <a:r>
              <a:rPr lang="en-US" dirty="0" err="1"/>
              <a:t>Javascript</a:t>
            </a:r>
            <a:r>
              <a:rPr lang="en-US" dirty="0"/>
              <a:t>, Python, Ruby etc.</a:t>
            </a:r>
          </a:p>
          <a:p>
            <a:pPr marL="568325" lvl="2" indent="0">
              <a:buNone/>
            </a:pPr>
            <a:endParaRPr lang="en-US" dirty="0"/>
          </a:p>
          <a:p>
            <a:pPr lvl="1"/>
            <a:r>
              <a:rPr lang="en-US" dirty="0"/>
              <a:t>Local Swagger UI</a:t>
            </a:r>
          </a:p>
          <a:p>
            <a:pPr lvl="2"/>
            <a:r>
              <a:rPr lang="en-US" dirty="0"/>
              <a:t>Displays complete API documentation based on the </a:t>
            </a:r>
            <a:r>
              <a:rPr lang="en-US" dirty="0" err="1"/>
              <a:t>json</a:t>
            </a:r>
            <a:r>
              <a:rPr lang="en-US" dirty="0"/>
              <a:t>/</a:t>
            </a:r>
            <a:r>
              <a:rPr lang="en-US" dirty="0" err="1"/>
              <a:t>yaml</a:t>
            </a:r>
            <a:r>
              <a:rPr lang="en-US" dirty="0"/>
              <a:t> file</a:t>
            </a:r>
          </a:p>
          <a:p>
            <a:pPr lvl="2"/>
            <a:r>
              <a:rPr lang="en-US" dirty="0"/>
              <a:t>Allows to make mock API calls based on the endpoints provided in the </a:t>
            </a:r>
            <a:r>
              <a:rPr lang="en-US" dirty="0" err="1"/>
              <a:t>json</a:t>
            </a:r>
            <a:r>
              <a:rPr lang="en-US" dirty="0"/>
              <a:t>/</a:t>
            </a:r>
            <a:r>
              <a:rPr lang="en-US" dirty="0" err="1"/>
              <a:t>yaml</a:t>
            </a:r>
            <a:r>
              <a:rPr lang="en-US" dirty="0"/>
              <a:t> file</a:t>
            </a:r>
          </a:p>
          <a:p>
            <a:pPr lvl="2"/>
            <a:r>
              <a:rPr lang="en-US" dirty="0"/>
              <a:t>Requires </a:t>
            </a:r>
            <a:r>
              <a:rPr lang="en-US" dirty="0" err="1"/>
              <a:t>yaml</a:t>
            </a:r>
            <a:r>
              <a:rPr lang="en-US" dirty="0"/>
              <a:t>/</a:t>
            </a:r>
            <a:r>
              <a:rPr lang="en-US" dirty="0" err="1"/>
              <a:t>json</a:t>
            </a:r>
            <a:r>
              <a:rPr lang="en-US" dirty="0"/>
              <a:t> file to be hosted on a http server (For testing, using local </a:t>
            </a:r>
            <a:r>
              <a:rPr lang="en-US" dirty="0" err="1"/>
              <a:t>npm</a:t>
            </a:r>
            <a:r>
              <a:rPr lang="en-US" dirty="0"/>
              <a:t> package manger to host the file)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Redoc</a:t>
            </a:r>
            <a:r>
              <a:rPr lang="en-US" dirty="0"/>
              <a:t> - CLI</a:t>
            </a:r>
          </a:p>
          <a:p>
            <a:pPr lvl="2"/>
            <a:r>
              <a:rPr lang="en-US" dirty="0"/>
              <a:t>Generates beautiful &amp; complete API documentation in a single html file and displays in three panes </a:t>
            </a:r>
          </a:p>
          <a:p>
            <a:pPr lvl="2"/>
            <a:r>
              <a:rPr lang="en-US" dirty="0"/>
              <a:t>It is a free open source tool</a:t>
            </a:r>
          </a:p>
          <a:p>
            <a:pPr lvl="2"/>
            <a:r>
              <a:rPr lang="en-US" dirty="0"/>
              <a:t>Requires installation of </a:t>
            </a:r>
            <a:r>
              <a:rPr lang="en-US" dirty="0" err="1"/>
              <a:t>npm</a:t>
            </a:r>
            <a:r>
              <a:rPr lang="en-US" dirty="0"/>
              <a:t> node and </a:t>
            </a:r>
            <a:r>
              <a:rPr lang="en-US" dirty="0" err="1"/>
              <a:t>redoc</a:t>
            </a:r>
            <a:r>
              <a:rPr lang="en-US" dirty="0"/>
              <a:t>-cli</a:t>
            </a:r>
          </a:p>
          <a:p>
            <a:pPr lvl="2"/>
            <a:r>
              <a:rPr lang="en-US" dirty="0" err="1"/>
              <a:t>Redoc</a:t>
            </a:r>
            <a:r>
              <a:rPr lang="en-US" dirty="0"/>
              <a:t> command line interface must be run to generate static html from </a:t>
            </a:r>
            <a:r>
              <a:rPr lang="en-US" dirty="0" err="1"/>
              <a:t>yaml</a:t>
            </a:r>
            <a:r>
              <a:rPr lang="en-US" dirty="0"/>
              <a:t> file</a:t>
            </a:r>
          </a:p>
          <a:p>
            <a:pPr lvl="2"/>
            <a:r>
              <a:rPr lang="en-US" dirty="0"/>
              <a:t>Does not allow to make mock API calls to the API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marL="568325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27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theme/theme1.xml><?xml version="1.0" encoding="utf-8"?>
<a:theme xmlns:a="http://schemas.openxmlformats.org/drawingml/2006/main" name="Cox Automotive">
  <a:themeElements>
    <a:clrScheme name="Cox Automotive">
      <a:dk1>
        <a:srgbClr val="414141"/>
      </a:dk1>
      <a:lt1>
        <a:srgbClr val="FFFFFF"/>
      </a:lt1>
      <a:dk2>
        <a:srgbClr val="B4DCFA"/>
      </a:dk2>
      <a:lt2>
        <a:srgbClr val="00528A"/>
      </a:lt2>
      <a:accent1>
        <a:srgbClr val="F8991D"/>
      </a:accent1>
      <a:accent2>
        <a:srgbClr val="AA2A50"/>
      </a:accent2>
      <a:accent3>
        <a:srgbClr val="0585C8"/>
      </a:accent3>
      <a:accent4>
        <a:srgbClr val="FFC000"/>
      </a:accent4>
      <a:accent5>
        <a:srgbClr val="007E58"/>
      </a:accent5>
      <a:accent6>
        <a:srgbClr val="6E2262"/>
      </a:accent6>
      <a:hlink>
        <a:srgbClr val="0585C8"/>
      </a:hlink>
      <a:folHlink>
        <a:srgbClr val="0585C8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bg2"/>
          </a:solidFill>
        </a:ln>
        <a:effectLst>
          <a:outerShdw blurRad="50800" dist="38100" dir="2700000" algn="tl" rotWithShape="0">
            <a:srgbClr val="000000">
              <a:alpha val="67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94FF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End of Day Invoicing" id="{07A76F0D-578E-44C7-80F4-3E58940B2FB3}" vid="{2C1B9353-EEAB-4331-AF8D-C2F55308A9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1376</TotalTime>
  <Words>696</Words>
  <Application>Microsoft Office PowerPoint</Application>
  <PresentationFormat>Widescreen</PresentationFormat>
  <Paragraphs>99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Franklin Gothic Book</vt:lpstr>
      <vt:lpstr>Wingdings</vt:lpstr>
      <vt:lpstr>Cox Automotive</vt:lpstr>
      <vt:lpstr>Swagger API Documentation</vt:lpstr>
      <vt:lpstr>Swagger API Documentation Creation &amp; Publishing Options</vt:lpstr>
      <vt:lpstr>Swagger API Documentation Creation Options</vt:lpstr>
      <vt:lpstr>Swagger API Documentation Creation Options Continued…</vt:lpstr>
      <vt:lpstr>Swagger API Documentation Creation Options Continued…</vt:lpstr>
      <vt:lpstr>Swagger API Documentation Publishing Options</vt:lpstr>
    </vt:vector>
  </TitlesOfParts>
  <Company>MANHEIM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Wetli, Jean-Pierre (CAI - Atlanta)</dc:creator>
  <dc:description>v4</dc:description>
  <cp:lastModifiedBy>Pandey, Sunil (CAI - Atlanta)</cp:lastModifiedBy>
  <cp:revision>105</cp:revision>
  <dcterms:created xsi:type="dcterms:W3CDTF">2018-03-29T18:46:36Z</dcterms:created>
  <dcterms:modified xsi:type="dcterms:W3CDTF">2018-08-17T13:35:13Z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ServerID">
    <vt:lpwstr>3026ae12-889e-4625-806e-80135ccdbd7b</vt:lpwstr>
  </property>
  <property fmtid="{D5CDD505-2E9C-101B-9397-08002B2CF9AE}" pid="3" name="Offisync_ProviderInitializationData">
    <vt:lpwstr>https://thehub.autotradergroup.com</vt:lpwstr>
  </property>
  <property fmtid="{D5CDD505-2E9C-101B-9397-08002B2CF9AE}" pid="4" name="Jive_LatestUserAccountName">
    <vt:lpwstr>Jean-Pierre.Wetli@coxautoinc.com</vt:lpwstr>
  </property>
  <property fmtid="{D5CDD505-2E9C-101B-9397-08002B2CF9AE}" pid="5" name="Jive_VersionGuid">
    <vt:lpwstr>c3792b4a-b614-424d-80cd-31ea3a8ec649</vt:lpwstr>
  </property>
  <property fmtid="{D5CDD505-2E9C-101B-9397-08002B2CF9AE}" pid="6" name="Offisync_UniqueId">
    <vt:lpwstr>18491</vt:lpwstr>
  </property>
  <property fmtid="{D5CDD505-2E9C-101B-9397-08002B2CF9AE}" pid="7" name="Offisync_UpdateToken">
    <vt:lpwstr>1</vt:lpwstr>
  </property>
</Properties>
</file>

<file path=docProps/thumbnail.jpeg>
</file>